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310" r:id="rId5"/>
    <p:sldId id="305" r:id="rId6"/>
    <p:sldId id="312" r:id="rId7"/>
    <p:sldId id="311" r:id="rId8"/>
    <p:sldId id="313" r:id="rId9"/>
    <p:sldId id="314" r:id="rId10"/>
    <p:sldId id="315" r:id="rId11"/>
    <p:sldId id="321" r:id="rId12"/>
    <p:sldId id="32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26"/>
  </p:normalViewPr>
  <p:slideViewPr>
    <p:cSldViewPr snapToGrid="0">
      <p:cViewPr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10/31/2025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10/31/2025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7" y="1399032"/>
            <a:ext cx="6757416" cy="3427502"/>
          </a:xfrm>
        </p:spPr>
        <p:txBody>
          <a:bodyPr/>
          <a:lstStyle/>
          <a:p>
            <a:r>
              <a:rPr lang="en-IN" dirty="0"/>
              <a:t>Customer Profitability &amp; Loyalty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/>
          <a:lstStyle/>
          <a:p>
            <a:r>
              <a:rPr lang="en-US" dirty="0"/>
              <a:t>Pragya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EC614A-38B9-9AE3-A2B0-E7ED6F10E564}"/>
              </a:ext>
            </a:extLst>
          </p:cNvPr>
          <p:cNvSpPr txBox="1"/>
          <p:nvPr/>
        </p:nvSpPr>
        <p:spPr>
          <a:xfrm>
            <a:off x="406400" y="802640"/>
            <a:ext cx="10881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To quantify the value of our customer base and identify strategic areas to boost revenue and loyalty.</a:t>
            </a:r>
            <a:endParaRPr lang="en-IN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57959E-83F4-A587-2B95-EFB10F18DD45}"/>
              </a:ext>
            </a:extLst>
          </p:cNvPr>
          <p:cNvSpPr txBox="1"/>
          <p:nvPr/>
        </p:nvSpPr>
        <p:spPr>
          <a:xfrm>
            <a:off x="406400" y="1971040"/>
            <a:ext cx="89825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</a:t>
            </a:r>
            <a:r>
              <a:rPr lang="en-US" b="1" dirty="0"/>
              <a:t>Core KPIs:</a:t>
            </a:r>
            <a:r>
              <a:rPr lang="en-US" dirty="0"/>
              <a:t> LTV, AOV(Average Order Value), Repeat Rate. 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2. </a:t>
            </a:r>
            <a:r>
              <a:rPr lang="en-US" b="1" dirty="0"/>
              <a:t>Value Drivers:</a:t>
            </a:r>
            <a:r>
              <a:rPr lang="en-US" dirty="0"/>
              <a:t> AOV Breakdown by Category. 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3. </a:t>
            </a:r>
            <a:r>
              <a:rPr lang="en-US" b="1" dirty="0"/>
              <a:t>Loyalty Drivers:</a:t>
            </a:r>
            <a:r>
              <a:rPr lang="en-US" dirty="0"/>
              <a:t> Repeat Rate by Category. 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4. </a:t>
            </a:r>
            <a:r>
              <a:rPr lang="en-US" b="1" dirty="0"/>
              <a:t>Strategic Focus:</a:t>
            </a:r>
            <a:r>
              <a:rPr lang="en-US" dirty="0"/>
              <a:t> Top Customer Segmentation &amp; Recommendations.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DD05CD-C6AC-D7AF-0F6F-BA7D4F13B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B773E219-016A-7320-021F-3BD27AFAECB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DC50CB-7336-5585-4E15-FDA27ADB6204}"/>
              </a:ext>
            </a:extLst>
          </p:cNvPr>
          <p:cNvSpPr txBox="1"/>
          <p:nvPr/>
        </p:nvSpPr>
        <p:spPr>
          <a:xfrm>
            <a:off x="2072640" y="10871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203753-AF2B-CC3C-3D7F-B5D836BBCFA0}"/>
              </a:ext>
            </a:extLst>
          </p:cNvPr>
          <p:cNvSpPr txBox="1"/>
          <p:nvPr/>
        </p:nvSpPr>
        <p:spPr>
          <a:xfrm>
            <a:off x="792480" y="833120"/>
            <a:ext cx="10657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LTV is the average total revenue a customer generates over the entire period. It is the true monetary value of acquiring one customer.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76F2D8-3765-E6EC-D6FA-45BD52EC8A80}"/>
              </a:ext>
            </a:extLst>
          </p:cNvPr>
          <p:cNvSpPr txBox="1"/>
          <p:nvPr/>
        </p:nvSpPr>
        <p:spPr>
          <a:xfrm>
            <a:off x="792480" y="2062480"/>
            <a:ext cx="4772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LTV = total revenue / total unique customers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44B1B1-38C8-2CB2-EFD2-7E689F5998B8}"/>
              </a:ext>
            </a:extLst>
          </p:cNvPr>
          <p:cNvSpPr txBox="1"/>
          <p:nvPr/>
        </p:nvSpPr>
        <p:spPr>
          <a:xfrm>
            <a:off x="792480" y="2915919"/>
            <a:ext cx="10332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AOV is the average money spent per single order. It measures the size of the basket, not the loyalty of the buyer.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A82287-12A1-8D77-DF6C-20A7C0483DD6}"/>
              </a:ext>
            </a:extLst>
          </p:cNvPr>
          <p:cNvSpPr txBox="1"/>
          <p:nvPr/>
        </p:nvSpPr>
        <p:spPr>
          <a:xfrm>
            <a:off x="792480" y="3861691"/>
            <a:ext cx="4157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AOV = total revenue/total transactions</a:t>
            </a:r>
          </a:p>
        </p:txBody>
      </p:sp>
    </p:spTree>
    <p:extLst>
      <p:ext uri="{BB962C8B-B14F-4D97-AF65-F5344CB8AC3E}">
        <p14:creationId xmlns:p14="http://schemas.microsoft.com/office/powerpoint/2010/main" val="2852759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964C99-3389-38AA-63A1-37A6ED8BE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C818C372-CD59-2817-BF47-EA778C94ED7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848FA4-3BCD-33BF-D9F5-335503A9812E}"/>
              </a:ext>
            </a:extLst>
          </p:cNvPr>
          <p:cNvSpPr txBox="1"/>
          <p:nvPr/>
        </p:nvSpPr>
        <p:spPr>
          <a:xfrm>
            <a:off x="853440" y="497840"/>
            <a:ext cx="1805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+mj-lt"/>
              </a:rPr>
              <a:t>Key Findings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8383B6-9002-5053-7ADB-06895AE155CE}"/>
              </a:ext>
            </a:extLst>
          </p:cNvPr>
          <p:cNvSpPr txBox="1"/>
          <p:nvPr/>
        </p:nvSpPr>
        <p:spPr>
          <a:xfrm>
            <a:off x="853440" y="1818640"/>
            <a:ext cx="41098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LTV:</a:t>
            </a:r>
            <a:r>
              <a:rPr lang="en-IN" dirty="0"/>
              <a:t> </a:t>
            </a:r>
            <a:r>
              <a:rPr lang="en-IN" b="1" dirty="0"/>
              <a:t>₹4,778</a:t>
            </a:r>
            <a:r>
              <a:rPr lang="en-IN" dirty="0"/>
              <a:t> </a:t>
            </a:r>
          </a:p>
          <a:p>
            <a:br>
              <a:rPr lang="en-IN" dirty="0"/>
            </a:br>
            <a:endParaRPr lang="en-IN" dirty="0"/>
          </a:p>
          <a:p>
            <a:r>
              <a:rPr lang="en-IN" b="1" dirty="0"/>
              <a:t>AOV:</a:t>
            </a:r>
            <a:r>
              <a:rPr lang="en-IN" dirty="0"/>
              <a:t> </a:t>
            </a:r>
            <a:r>
              <a:rPr lang="en-IN" b="1" dirty="0"/>
              <a:t>₹637</a:t>
            </a:r>
            <a:r>
              <a:rPr lang="en-IN" dirty="0"/>
              <a:t> </a:t>
            </a:r>
          </a:p>
          <a:p>
            <a:br>
              <a:rPr lang="en-IN" dirty="0"/>
            </a:br>
            <a:endParaRPr lang="en-IN" dirty="0"/>
          </a:p>
          <a:p>
            <a:r>
              <a:rPr lang="en-IN" b="1" dirty="0"/>
              <a:t>Repeat Rate:</a:t>
            </a:r>
            <a:r>
              <a:rPr lang="en-IN" dirty="0"/>
              <a:t> </a:t>
            </a:r>
            <a:r>
              <a:rPr lang="en-IN" b="1" dirty="0"/>
              <a:t>78.89%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59A308-F7AA-E10F-43BE-A2D6FAB92346}"/>
              </a:ext>
            </a:extLst>
          </p:cNvPr>
          <p:cNvSpPr txBox="1"/>
          <p:nvPr/>
        </p:nvSpPr>
        <p:spPr>
          <a:xfrm>
            <a:off x="798716" y="4348480"/>
            <a:ext cx="105945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Our 78% Repeat Rate is excellent, meaning our business is heavily anchored by returning customers.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D14296-B441-E701-F033-9D9387655129}"/>
              </a:ext>
            </a:extLst>
          </p:cNvPr>
          <p:cNvSpPr txBox="1"/>
          <p:nvPr/>
        </p:nvSpPr>
        <p:spPr>
          <a:xfrm>
            <a:off x="798716" y="4939328"/>
            <a:ext cx="10728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average </a:t>
            </a:r>
            <a:r>
              <a:rPr lang="en-US" b="1" dirty="0"/>
              <a:t>AOV (₹637)</a:t>
            </a:r>
            <a:r>
              <a:rPr lang="en-US" dirty="0"/>
              <a:t> is low compared to the LTV. This suggests an opportunity to increase the value of </a:t>
            </a:r>
            <a:r>
              <a:rPr lang="en-US" i="1" dirty="0"/>
              <a:t>each transaction</a:t>
            </a:r>
            <a:r>
              <a:rPr lang="en-US" dirty="0"/>
              <a:t> to maximize customer lifetime spend.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4382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A941A-76CA-C34D-E875-4063977E10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9BC767A3-C9FC-7C4C-B698-1EBA038B062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0AADD4-82A5-E1C1-1654-FF237439D8F4}"/>
              </a:ext>
            </a:extLst>
          </p:cNvPr>
          <p:cNvSpPr txBox="1"/>
          <p:nvPr/>
        </p:nvSpPr>
        <p:spPr>
          <a:xfrm>
            <a:off x="436880" y="467360"/>
            <a:ext cx="2327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latin typeface="+mj-lt"/>
              </a:rPr>
              <a:t>AOV by Category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4E397F-9BC4-C302-3112-46D6A2E5037A}"/>
              </a:ext>
            </a:extLst>
          </p:cNvPr>
          <p:cNvSpPr txBox="1"/>
          <p:nvPr/>
        </p:nvSpPr>
        <p:spPr>
          <a:xfrm>
            <a:off x="802640" y="1381760"/>
            <a:ext cx="10078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High-AOV Anchors: Categories like Vaccination (₹4,607) and VET DRY FOOD (₹4,330) are 6-7x higher than the store average. They drive major transactional value.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2698B7-8324-CAB3-E2F9-9FF09C05DA84}"/>
              </a:ext>
            </a:extLst>
          </p:cNvPr>
          <p:cNvSpPr txBox="1"/>
          <p:nvPr/>
        </p:nvSpPr>
        <p:spPr>
          <a:xfrm>
            <a:off x="802640" y="2475131"/>
            <a:ext cx="9479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We must ensure customers buying these high-AOV items are always offered related, lower-AOV products (e.g., offer a discount on a new Accessory (low AOV) to every customer buying VET DRY FOOD).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43451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9602D1-C96D-C3B7-E264-9605D0367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0C3446F2-A38A-11E4-F5B6-96256E0E905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EC7F9A-41CE-B674-B205-EED187B005C0}"/>
              </a:ext>
            </a:extLst>
          </p:cNvPr>
          <p:cNvSpPr txBox="1"/>
          <p:nvPr/>
        </p:nvSpPr>
        <p:spPr>
          <a:xfrm>
            <a:off x="447040" y="426720"/>
            <a:ext cx="3340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latin typeface="+mj-lt"/>
              </a:rPr>
              <a:t>Repeat Rate by Category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AA39A3-9EDA-DE82-8AEB-ACA1B0F1C52A}"/>
              </a:ext>
            </a:extLst>
          </p:cNvPr>
          <p:cNvSpPr txBox="1"/>
          <p:nvPr/>
        </p:nvSpPr>
        <p:spPr>
          <a:xfrm>
            <a:off x="568960" y="1117600"/>
            <a:ext cx="1050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Categories like </a:t>
            </a:r>
            <a:r>
              <a:rPr lang="en-US" b="1" dirty="0"/>
              <a:t>Medicine</a:t>
            </a:r>
            <a:r>
              <a:rPr lang="en-US" dirty="0"/>
              <a:t> (</a:t>
            </a:r>
            <a:r>
              <a:rPr lang="en-US" b="1" dirty="0"/>
              <a:t>57.44% repeat</a:t>
            </a:r>
            <a:r>
              <a:rPr lang="en-US" dirty="0"/>
              <a:t>) and </a:t>
            </a:r>
            <a:r>
              <a:rPr lang="en-US" b="1" dirty="0"/>
              <a:t>DOG SNACKS &amp; TREATS</a:t>
            </a:r>
            <a:r>
              <a:rPr lang="en-US" dirty="0"/>
              <a:t> (</a:t>
            </a:r>
            <a:r>
              <a:rPr lang="en-US" b="1" dirty="0"/>
              <a:t>55.15% repeat</a:t>
            </a:r>
            <a:r>
              <a:rPr lang="en-US" dirty="0"/>
              <a:t>) are generating our most regular customers.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AB4682-F4D2-34B8-AA39-E67DBEC4CC22}"/>
              </a:ext>
            </a:extLst>
          </p:cNvPr>
          <p:cNvSpPr txBox="1"/>
          <p:nvPr/>
        </p:nvSpPr>
        <p:spPr>
          <a:xfrm>
            <a:off x="568960" y="2282289"/>
            <a:ext cx="10119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Because high-repeat customers rely on these items, maintaining 100% stock availability for these categories is non-negotiable. Out-of-stock here directly impacts long-term loyalty.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115184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7D58F7-4656-3DB0-53E2-070881BE9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C5727B70-5AB3-AFB3-F7A5-5E42CE376DD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1AB58A-EC76-72D5-8BDB-3C7B6658D705}"/>
              </a:ext>
            </a:extLst>
          </p:cNvPr>
          <p:cNvSpPr txBox="1"/>
          <p:nvPr/>
        </p:nvSpPr>
        <p:spPr>
          <a:xfrm>
            <a:off x="548640" y="426720"/>
            <a:ext cx="1717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>
                <a:latin typeface="+mj-lt"/>
              </a:rPr>
              <a:t>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757D8C-E3A8-6FEC-D6EC-FD69EB249EF4}"/>
              </a:ext>
            </a:extLst>
          </p:cNvPr>
          <p:cNvSpPr txBox="1"/>
          <p:nvPr/>
        </p:nvSpPr>
        <p:spPr>
          <a:xfrm>
            <a:off x="548640" y="1564640"/>
            <a:ext cx="9749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 have a highly loyal customer base with strong potential for increased transactional value.</a:t>
            </a:r>
            <a:endParaRPr lang="en-IN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73BAA8-5A0C-1B9F-98B4-2494A734DFF7}"/>
              </a:ext>
            </a:extLst>
          </p:cNvPr>
          <p:cNvSpPr txBox="1"/>
          <p:nvPr/>
        </p:nvSpPr>
        <p:spPr>
          <a:xfrm>
            <a:off x="548640" y="2194560"/>
            <a:ext cx="24484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1" dirty="0">
                <a:latin typeface="+mj-lt"/>
              </a:rPr>
              <a:t>Recommended Actions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3C16CF-32ED-7248-C3AB-A3526E349E2D}"/>
              </a:ext>
            </a:extLst>
          </p:cNvPr>
          <p:cNvSpPr txBox="1"/>
          <p:nvPr/>
        </p:nvSpPr>
        <p:spPr>
          <a:xfrm>
            <a:off x="548640" y="2763520"/>
            <a:ext cx="9956800" cy="665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Implement cross-selling prompts (online/in-store) to bundle low-AOV items with high-AOV purchases.</a:t>
            </a:r>
            <a:endParaRPr lang="en-IN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C57B9A-8D46-925A-CA13-0341BBB4E6BC}"/>
              </a:ext>
            </a:extLst>
          </p:cNvPr>
          <p:cNvSpPr txBox="1"/>
          <p:nvPr/>
        </p:nvSpPr>
        <p:spPr>
          <a:xfrm>
            <a:off x="548640" y="3762325"/>
            <a:ext cx="10038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Prioritize stock levels and sourcing for high-repeat categories (Medicine, Treats) to avoid switching behavior.</a:t>
            </a:r>
            <a:endParaRPr lang="en-IN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26DD35-0B13-4F1A-AC2E-B109BB968793}"/>
              </a:ext>
            </a:extLst>
          </p:cNvPr>
          <p:cNvSpPr txBox="1"/>
          <p:nvPr/>
        </p:nvSpPr>
        <p:spPr>
          <a:xfrm>
            <a:off x="548640" y="4531359"/>
            <a:ext cx="1056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Standardize Category names (e.g., merge "DOG DRY FOOD" and "</a:t>
            </a:r>
            <a:r>
              <a:rPr lang="en-US" b="1" dirty="0" err="1"/>
              <a:t>DogDry</a:t>
            </a:r>
            <a:r>
              <a:rPr lang="en-US" b="1" dirty="0"/>
              <a:t> Food") before future analysis.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288215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AC8742-DB96-AD70-55AD-144F922868C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EABEE6-68D1-B209-3D06-DF61B18F4C11}"/>
              </a:ext>
            </a:extLst>
          </p:cNvPr>
          <p:cNvSpPr txBox="1"/>
          <p:nvPr/>
        </p:nvSpPr>
        <p:spPr>
          <a:xfrm>
            <a:off x="1534160" y="2265680"/>
            <a:ext cx="836523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000" dirty="0">
                <a:latin typeface="+mj-lt"/>
              </a:rPr>
              <a:t>FINAL DASHBOARD</a:t>
            </a:r>
          </a:p>
        </p:txBody>
      </p:sp>
    </p:spTree>
    <p:extLst>
      <p:ext uri="{BB962C8B-B14F-4D97-AF65-F5344CB8AC3E}">
        <p14:creationId xmlns:p14="http://schemas.microsoft.com/office/powerpoint/2010/main" val="4042937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F8D307-8871-4505-6E5B-B63F20E89C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4CCC4358-A092-211B-B2EC-A3F4B1BD130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8C1B68-52F3-7CA1-904D-53D941732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199"/>
            <a:ext cx="11783049" cy="665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0614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3.potx" id="{43D84336-549C-4EAD-AE8D-BE1D65DE3314}" vid="{2C1BB0A5-2565-4EB8-A5F5-FF12201C548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26</TotalTime>
  <Words>422</Words>
  <Application>Microsoft Office PowerPoint</Application>
  <PresentationFormat>Widescreen</PresentationFormat>
  <Paragraphs>45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Avenir Next LT Pro</vt:lpstr>
      <vt:lpstr>Avenir Next LT Pro Light</vt:lpstr>
      <vt:lpstr>Calibri</vt:lpstr>
      <vt:lpstr>Custom</vt:lpstr>
      <vt:lpstr>Customer Profitability &amp; Loyalty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ANUPAMA KUMARI</dc:creator>
  <cp:lastModifiedBy>ANUPAMA KUMARI</cp:lastModifiedBy>
  <cp:revision>1</cp:revision>
  <dcterms:created xsi:type="dcterms:W3CDTF">2025-10-31T12:11:04Z</dcterms:created>
  <dcterms:modified xsi:type="dcterms:W3CDTF">2025-10-31T12:37:15Z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